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67" r:id="rId3"/>
    <p:sldId id="257" r:id="rId4"/>
    <p:sldId id="258" r:id="rId5"/>
    <p:sldId id="259" r:id="rId6"/>
    <p:sldId id="260" r:id="rId7"/>
    <p:sldId id="268" r:id="rId8"/>
    <p:sldId id="261" r:id="rId9"/>
    <p:sldId id="269" r:id="rId10"/>
    <p:sldId id="262" r:id="rId11"/>
    <p:sldId id="270" r:id="rId12"/>
    <p:sldId id="278" r:id="rId13"/>
    <p:sldId id="271" r:id="rId14"/>
    <p:sldId id="264" r:id="rId15"/>
    <p:sldId id="272" r:id="rId16"/>
    <p:sldId id="265" r:id="rId17"/>
    <p:sldId id="273" r:id="rId18"/>
    <p:sldId id="266" r:id="rId19"/>
    <p:sldId id="274" r:id="rId20"/>
    <p:sldId id="275" r:id="rId21"/>
    <p:sldId id="276" r:id="rId22"/>
    <p:sldId id="279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5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1B359B-21A4-4EA5-90CD-BD23814DBB23}" type="datetimeFigureOut">
              <a:rPr lang="en-US" smtClean="0"/>
              <a:pPr/>
              <a:t>11/9/2016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07EAB6-45A0-4938-98D1-4B19BFC0A41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07EAB6-45A0-4938-98D1-4B19BFC0A416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B6645-1E01-41D5-A039-13517DBADBF4}" type="datetimeFigureOut">
              <a:rPr lang="en-US" smtClean="0"/>
              <a:pPr/>
              <a:t>11/9/2016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7404A-8663-44CA-B253-C9DDAF3A0BD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B6645-1E01-41D5-A039-13517DBADBF4}" type="datetimeFigureOut">
              <a:rPr lang="en-US" smtClean="0"/>
              <a:pPr/>
              <a:t>11/9/2016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7404A-8663-44CA-B253-C9DDAF3A0BD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B6645-1E01-41D5-A039-13517DBADBF4}" type="datetimeFigureOut">
              <a:rPr lang="en-US" smtClean="0"/>
              <a:pPr/>
              <a:t>11/9/2016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7404A-8663-44CA-B253-C9DDAF3A0BD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B6645-1E01-41D5-A039-13517DBADBF4}" type="datetimeFigureOut">
              <a:rPr lang="en-US" smtClean="0"/>
              <a:pPr/>
              <a:t>11/9/2016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7404A-8663-44CA-B253-C9DDAF3A0BD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B6645-1E01-41D5-A039-13517DBADBF4}" type="datetimeFigureOut">
              <a:rPr lang="en-US" smtClean="0"/>
              <a:pPr/>
              <a:t>11/9/2016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7404A-8663-44CA-B253-C9DDAF3A0BD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B6645-1E01-41D5-A039-13517DBADBF4}" type="datetimeFigureOut">
              <a:rPr lang="en-US" smtClean="0"/>
              <a:pPr/>
              <a:t>11/9/2016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7404A-8663-44CA-B253-C9DDAF3A0BD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B6645-1E01-41D5-A039-13517DBADBF4}" type="datetimeFigureOut">
              <a:rPr lang="en-US" smtClean="0"/>
              <a:pPr/>
              <a:t>11/9/2016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7404A-8663-44CA-B253-C9DDAF3A0BD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B6645-1E01-41D5-A039-13517DBADBF4}" type="datetimeFigureOut">
              <a:rPr lang="en-US" smtClean="0"/>
              <a:pPr/>
              <a:t>11/9/2016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7404A-8663-44CA-B253-C9DDAF3A0BD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B6645-1E01-41D5-A039-13517DBADBF4}" type="datetimeFigureOut">
              <a:rPr lang="en-US" smtClean="0"/>
              <a:pPr/>
              <a:t>11/9/2016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7404A-8663-44CA-B253-C9DDAF3A0BD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B6645-1E01-41D5-A039-13517DBADBF4}" type="datetimeFigureOut">
              <a:rPr lang="en-US" smtClean="0"/>
              <a:pPr/>
              <a:t>11/9/2016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7404A-8663-44CA-B253-C9DDAF3A0BD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B6645-1E01-41D5-A039-13517DBADBF4}" type="datetimeFigureOut">
              <a:rPr lang="en-US" smtClean="0"/>
              <a:pPr/>
              <a:t>11/9/2016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7404A-8663-44CA-B253-C9DDAF3A0BD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3B6645-1E01-41D5-A039-13517DBADBF4}" type="datetimeFigureOut">
              <a:rPr lang="en-US" smtClean="0"/>
              <a:pPr/>
              <a:t>11/9/2016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57404A-8663-44CA-B253-C9DDAF3A0BD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6800" y="609600"/>
            <a:ext cx="67818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533400" y="5334000"/>
            <a:ext cx="82296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Welcome to our English class!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7"/>
          <p:cNvSpPr txBox="1">
            <a:spLocks noGrp="1"/>
          </p:cNvSpPr>
          <p:nvPr>
            <p:ph type="title"/>
          </p:nvPr>
        </p:nvSpPr>
        <p:spPr>
          <a:xfrm>
            <a:off x="533400" y="1066800"/>
            <a:ext cx="8305800" cy="646331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600" b="1" i="0" u="none" strike="noStrike" kern="1200" cap="all" spc="0" normalizeH="0" baseline="0" noProof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Unit 3: </a:t>
            </a:r>
            <a:r>
              <a:rPr kumimoji="0" lang="vi-VN" sz="3600" b="1" i="0" u="none" strike="noStrike" kern="1200" cap="all" spc="0" normalizeH="0" baseline="0" noProof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gerunds and infinitives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itle 7"/>
          <p:cNvSpPr txBox="1">
            <a:spLocks/>
          </p:cNvSpPr>
          <p:nvPr/>
        </p:nvSpPr>
        <p:spPr>
          <a:xfrm>
            <a:off x="2438400" y="2362200"/>
            <a:ext cx="4419600" cy="58477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200" b="1" i="0" u="none" strike="noStrike" kern="1200" cap="all" spc="0" normalizeH="0" baseline="0" noProof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LESSON REVIEW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Picture 4" descr="http://www.univ-great-turning.org/wp-content/uploads/2013/10/problem-solver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19400" y="3810000"/>
            <a:ext cx="3505200" cy="2590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1066800"/>
            <a:ext cx="7467600" cy="685799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vi-VN" sz="2600" dirty="0" smtClean="0"/>
              <a:t>   </a:t>
            </a:r>
            <a:r>
              <a:rPr lang="vi-VN" sz="2600" b="1" dirty="0" smtClean="0">
                <a:solidFill>
                  <a:srgbClr val="C00000"/>
                </a:solidFill>
              </a:rPr>
              <a:t>Put the following words into the correct column:</a:t>
            </a:r>
          </a:p>
          <a:p>
            <a:endParaRPr lang="en-US" dirty="0"/>
          </a:p>
        </p:txBody>
      </p:sp>
      <p:sp>
        <p:nvSpPr>
          <p:cNvPr id="4" name="Title 7"/>
          <p:cNvSpPr>
            <a:spLocks noGrp="1"/>
          </p:cNvSpPr>
          <p:nvPr>
            <p:ph type="title"/>
          </p:nvPr>
        </p:nvSpPr>
        <p:spPr>
          <a:xfrm rot="953716">
            <a:off x="7455415" y="215735"/>
            <a:ext cx="16484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vi-VN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Unit 3</a:t>
            </a:r>
            <a:endParaRPr lang="en-US" sz="2800" dirty="0"/>
          </a:p>
        </p:txBody>
      </p:sp>
      <p:sp>
        <p:nvSpPr>
          <p:cNvPr id="5" name="Title 7"/>
          <p:cNvSpPr txBox="1">
            <a:spLocks/>
          </p:cNvSpPr>
          <p:nvPr/>
        </p:nvSpPr>
        <p:spPr>
          <a:xfrm>
            <a:off x="3124200" y="304800"/>
            <a:ext cx="3048000" cy="58477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200" b="1" i="0" u="none" strike="noStrike" kern="1200" cap="all" spc="0" normalizeH="0" baseline="0" noProof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REVIEW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762000" y="2286000"/>
            <a:ext cx="80010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vi-V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609600" y="1752600"/>
            <a:ext cx="8001000" cy="1524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vi-VN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</a:t>
            </a:r>
            <a:r>
              <a:rPr kumimoji="0" lang="vi-V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avoid</a:t>
            </a:r>
            <a:r>
              <a:rPr kumimoji="0" lang="vi-VN" sz="2400" b="1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hate        remember    fail           spend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vi-VN" sz="2400" b="1" baseline="0" dirty="0" smtClean="0">
                <a:solidFill>
                  <a:srgbClr val="7030A0"/>
                </a:solidFill>
              </a:rPr>
              <a:t>    agree</a:t>
            </a:r>
            <a:r>
              <a:rPr lang="vi-VN" sz="2400" b="1" dirty="0" smtClean="0">
                <a:solidFill>
                  <a:srgbClr val="7030A0"/>
                </a:solidFill>
              </a:rPr>
              <a:t>        deny       mind             forget       like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vi-V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try</a:t>
            </a:r>
            <a:r>
              <a:rPr kumimoji="0" lang="vi-VN" sz="2400" b="1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    hope       prefer           decide      begin   </a:t>
            </a:r>
            <a:endParaRPr kumimoji="0" lang="vi-VN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838200" y="4114800"/>
            <a:ext cx="8001000" cy="68579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vi-V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228600" y="3505200"/>
          <a:ext cx="8686800" cy="27093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68450"/>
                <a:gridCol w="1651000"/>
                <a:gridCol w="1657350"/>
                <a:gridCol w="1981200"/>
                <a:gridCol w="1828800"/>
              </a:tblGrid>
              <a:tr h="1430905">
                <a:tc>
                  <a:txBody>
                    <a:bodyPr/>
                    <a:lstStyle/>
                    <a:p>
                      <a:endParaRPr lang="vi-VN" dirty="0" smtClean="0"/>
                    </a:p>
                    <a:p>
                      <a:pPr algn="ctr"/>
                      <a:r>
                        <a:rPr lang="vi-VN" sz="2000" baseline="0" dirty="0" smtClean="0"/>
                        <a:t> </a:t>
                      </a:r>
                    </a:p>
                    <a:p>
                      <a:pPr algn="ctr"/>
                      <a:r>
                        <a:rPr lang="vi-VN" sz="2000" baseline="0" dirty="0" smtClean="0"/>
                        <a:t>+</a:t>
                      </a:r>
                      <a:r>
                        <a:rPr lang="vi-VN" sz="2000" dirty="0" smtClean="0"/>
                        <a:t> V-ing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 smtClean="0"/>
                    </a:p>
                    <a:p>
                      <a:pPr algn="ctr"/>
                      <a:r>
                        <a:rPr lang="vi-VN" dirty="0" smtClean="0"/>
                        <a:t>+  </a:t>
                      </a:r>
                      <a:r>
                        <a:rPr lang="vi-VN" sz="2000" dirty="0" smtClean="0"/>
                        <a:t>to-infinitive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 smtClean="0"/>
                    </a:p>
                    <a:p>
                      <a:pPr algn="ctr"/>
                      <a:r>
                        <a:rPr lang="vi-VN" sz="2000" dirty="0" smtClean="0"/>
                        <a:t> +</a:t>
                      </a:r>
                      <a:r>
                        <a:rPr lang="vi-VN" sz="2000" baseline="0" dirty="0" smtClean="0"/>
                        <a:t> sb + to_infinitive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vi-VN" dirty="0" smtClean="0"/>
                    </a:p>
                    <a:p>
                      <a:pPr algn="l"/>
                      <a:r>
                        <a:rPr lang="vi-VN" sz="2000" dirty="0" smtClean="0"/>
                        <a:t>+ V-ing/</a:t>
                      </a:r>
                      <a:r>
                        <a:rPr lang="vi-VN" sz="2000" baseline="0" dirty="0" smtClean="0"/>
                        <a:t> to-infinitive (same meaning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 smtClean="0"/>
                    </a:p>
                    <a:p>
                      <a:r>
                        <a:rPr lang="vi-VN" dirty="0" smtClean="0"/>
                        <a:t>+</a:t>
                      </a:r>
                      <a:r>
                        <a:rPr lang="vi-VN" baseline="0" dirty="0" smtClean="0"/>
                        <a:t> </a:t>
                      </a:r>
                      <a:r>
                        <a:rPr lang="vi-VN" sz="2000" baseline="0" dirty="0" smtClean="0"/>
                        <a:t>V-ing/ to-infinitive (different meaning)</a:t>
                      </a:r>
                      <a:endParaRPr lang="en-US" sz="2000" dirty="0"/>
                    </a:p>
                  </a:txBody>
                  <a:tcPr/>
                </a:tc>
              </a:tr>
              <a:tr h="1124399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AutoShape 10"/>
          <p:cNvSpPr>
            <a:spLocks noChangeArrowheads="1"/>
          </p:cNvSpPr>
          <p:nvPr/>
        </p:nvSpPr>
        <p:spPr bwMode="auto">
          <a:xfrm>
            <a:off x="0" y="609600"/>
            <a:ext cx="1295400" cy="1066800"/>
          </a:xfrm>
          <a:prstGeom prst="right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pPr marL="342900" indent="-342900">
              <a:spcBef>
                <a:spcPts val="1200"/>
              </a:spcBef>
            </a:pPr>
            <a:endParaRPr lang="vi-VN" sz="1600" b="1" dirty="0" smtClean="0">
              <a:solidFill>
                <a:srgbClr val="CC0000"/>
              </a:solidFill>
              <a:latin typeface="Times New Roman" pitchFamily="18" charset="0"/>
            </a:endParaRPr>
          </a:p>
          <a:p>
            <a:pPr marL="342900" indent="-342900">
              <a:spcBef>
                <a:spcPts val="600"/>
              </a:spcBef>
            </a:pPr>
            <a:r>
              <a:rPr lang="en-US" sz="1400" b="1" dirty="0" smtClean="0">
                <a:solidFill>
                  <a:srgbClr val="CC0000"/>
                </a:solidFill>
                <a:latin typeface="Times New Roman" pitchFamily="18" charset="0"/>
              </a:rPr>
              <a:t>QUESTION</a:t>
            </a:r>
            <a:r>
              <a:rPr lang="vi-VN" sz="1600" b="1" dirty="0" smtClean="0">
                <a:solidFill>
                  <a:srgbClr val="CC0000"/>
                </a:solidFill>
                <a:latin typeface="Times New Roman" pitchFamily="18" charset="0"/>
              </a:rPr>
              <a:t>S</a:t>
            </a:r>
            <a:endParaRPr lang="en-US" sz="1600" b="1" dirty="0">
              <a:solidFill>
                <a:srgbClr val="CC0000"/>
              </a:solidFill>
              <a:latin typeface="Times New Roman" pitchFamily="18" charset="0"/>
            </a:endParaRPr>
          </a:p>
          <a:p>
            <a:pPr marL="342900" indent="-342900"/>
            <a:endParaRPr lang="en-SG" b="1" dirty="0">
              <a:solidFill>
                <a:srgbClr val="CC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228600"/>
            <a:ext cx="6248400" cy="715962"/>
          </a:xfrm>
        </p:spPr>
        <p:txBody>
          <a:bodyPr>
            <a:normAutofit/>
          </a:bodyPr>
          <a:lstStyle/>
          <a:p>
            <a:r>
              <a:rPr lang="vi-VN" sz="3200" b="1" dirty="0" smtClean="0">
                <a:solidFill>
                  <a:srgbClr val="FF0000"/>
                </a:solidFill>
              </a:rPr>
              <a:t>Review: Gerunds and Infinitives</a:t>
            </a:r>
            <a:endParaRPr lang="en-US" sz="3200" b="1" dirty="0">
              <a:solidFill>
                <a:srgbClr val="FF0000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533400" y="1295400"/>
          <a:ext cx="8229600" cy="5242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600200"/>
                <a:gridCol w="1813560"/>
                <a:gridCol w="1645920"/>
                <a:gridCol w="1645920"/>
              </a:tblGrid>
              <a:tr h="1285998">
                <a:tc>
                  <a:txBody>
                    <a:bodyPr/>
                    <a:lstStyle/>
                    <a:p>
                      <a:endParaRPr lang="vi-VN" dirty="0" smtClean="0"/>
                    </a:p>
                    <a:p>
                      <a:pPr algn="ctr"/>
                      <a:r>
                        <a:rPr lang="vi-VN" sz="2400" dirty="0" smtClean="0"/>
                        <a:t>+</a:t>
                      </a:r>
                      <a:r>
                        <a:rPr lang="vi-VN" sz="2400" baseline="0" dirty="0" smtClean="0"/>
                        <a:t> </a:t>
                      </a:r>
                      <a:r>
                        <a:rPr lang="vi-VN" sz="2000" baseline="0" dirty="0" smtClean="0"/>
                        <a:t>V-ing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 smtClean="0"/>
                    </a:p>
                    <a:p>
                      <a:r>
                        <a:rPr lang="vi-VN" sz="2000" dirty="0" smtClean="0"/>
                        <a:t>+ to-infinitive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 smtClean="0"/>
                    </a:p>
                    <a:p>
                      <a:r>
                        <a:rPr lang="vi-VN" dirty="0" smtClean="0"/>
                        <a:t>  </a:t>
                      </a:r>
                      <a:r>
                        <a:rPr lang="vi-VN" sz="2000" dirty="0" smtClean="0"/>
                        <a:t>+ sb + to-infinitive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vi-VN" sz="2000" dirty="0" smtClean="0"/>
                        <a:t>+ V-ing/ to_ infinitive (same meaning)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vi-VN" sz="2000" dirty="0" smtClean="0"/>
                        <a:t>+ V-ing/ to-infinitive (different meaning)</a:t>
                      </a:r>
                      <a:endParaRPr lang="en-US" sz="2000" dirty="0"/>
                    </a:p>
                  </a:txBody>
                  <a:tcPr/>
                </a:tc>
              </a:tr>
              <a:tr h="351460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vi-VN" sz="2400" dirty="0" smtClean="0"/>
                        <a:t>avoid 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vi-VN" sz="2400" dirty="0" smtClean="0"/>
                        <a:t>deny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vi-VN" sz="2400" dirty="0" smtClean="0"/>
                        <a:t>mind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vi-VN" sz="2400" dirty="0" smtClean="0"/>
                        <a:t>spend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vi-VN" sz="2400" dirty="0" smtClean="0"/>
                        <a:t>agree 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vi-VN" sz="2400" dirty="0" smtClean="0"/>
                        <a:t>decide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vi-VN" sz="2400" dirty="0" smtClean="0"/>
                        <a:t>fail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vi-VN" sz="2400" dirty="0" smtClean="0"/>
                        <a:t>hope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vi-VN" sz="2400" dirty="0" smtClean="0"/>
                        <a:t>expect 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vi-VN" sz="2400" dirty="0" smtClean="0"/>
                        <a:t>want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vi-VN" sz="2400" dirty="0" smtClean="0"/>
                        <a:t>would like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vi-VN" sz="2400" dirty="0" smtClean="0"/>
                        <a:t>expect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vi-VN" sz="2400" dirty="0" smtClean="0"/>
                        <a:t>want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vi-VN" sz="2400" dirty="0" smtClean="0"/>
                        <a:t>ask 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vi-VN" sz="2400" dirty="0" smtClean="0"/>
                        <a:t>would</a:t>
                      </a:r>
                      <a:r>
                        <a:rPr lang="vi-VN" sz="2400" baseline="0" dirty="0" smtClean="0"/>
                        <a:t> like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vi-VN" sz="2400" dirty="0" smtClean="0"/>
                        <a:t>begin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vi-VN" sz="2400" dirty="0" smtClean="0"/>
                        <a:t>hate 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vi-VN" sz="2400" dirty="0" smtClean="0"/>
                        <a:t>like</a:t>
                      </a:r>
                    </a:p>
                    <a:p>
                      <a:r>
                        <a:rPr lang="vi-VN" sz="2400" dirty="0" smtClean="0"/>
                        <a:t>prefer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vi-VN" sz="2400" dirty="0" smtClean="0"/>
                        <a:t> try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vi-VN" sz="2400" dirty="0" smtClean="0"/>
                        <a:t>remember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vi-VN" sz="2400" dirty="0" smtClean="0"/>
                        <a:t> forget 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endParaRPr lang="en-US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AutoShape 10"/>
          <p:cNvSpPr>
            <a:spLocks noChangeArrowheads="1"/>
          </p:cNvSpPr>
          <p:nvPr/>
        </p:nvSpPr>
        <p:spPr bwMode="auto">
          <a:xfrm>
            <a:off x="0" y="0"/>
            <a:ext cx="1295400" cy="838200"/>
          </a:xfrm>
          <a:prstGeom prst="right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pPr marL="342900" indent="-342900"/>
            <a:endParaRPr lang="vi-VN" sz="1600" b="1" dirty="0" smtClean="0">
              <a:solidFill>
                <a:srgbClr val="CC0000"/>
              </a:solidFill>
              <a:latin typeface="Times New Roman" pitchFamily="18" charset="0"/>
            </a:endParaRPr>
          </a:p>
          <a:p>
            <a:pPr marL="342900" indent="-342900"/>
            <a:r>
              <a:rPr lang="vi-VN" sz="1600" b="1" dirty="0" smtClean="0">
                <a:solidFill>
                  <a:srgbClr val="CC0000"/>
                </a:solidFill>
                <a:latin typeface="Times New Roman" pitchFamily="18" charset="0"/>
              </a:rPr>
              <a:t>ANSWER</a:t>
            </a:r>
            <a:endParaRPr lang="en-US" sz="1600" b="1" dirty="0">
              <a:solidFill>
                <a:srgbClr val="CC0000"/>
              </a:solidFill>
              <a:latin typeface="Times New Roman" pitchFamily="18" charset="0"/>
            </a:endParaRPr>
          </a:p>
          <a:p>
            <a:pPr marL="342900" indent="-342900"/>
            <a:endParaRPr lang="en-SG" b="1" dirty="0">
              <a:solidFill>
                <a:srgbClr val="CC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1219200"/>
            <a:ext cx="6248400" cy="792162"/>
          </a:xfrm>
        </p:spPr>
        <p:txBody>
          <a:bodyPr>
            <a:normAutofit/>
          </a:bodyPr>
          <a:lstStyle/>
          <a:p>
            <a:r>
              <a:rPr lang="vi-VN" sz="3200" b="1" dirty="0" smtClean="0">
                <a:solidFill>
                  <a:srgbClr val="FF0000"/>
                </a:solidFill>
              </a:rPr>
              <a:t>Part 5: Incomplete sentences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2332037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vi-VN" dirty="0" smtClean="0"/>
              <a:t> </a:t>
            </a:r>
            <a:endParaRPr lang="en-US" dirty="0"/>
          </a:p>
        </p:txBody>
      </p:sp>
      <p:sp>
        <p:nvSpPr>
          <p:cNvPr id="4" name="AutoShape 10"/>
          <p:cNvSpPr>
            <a:spLocks noChangeArrowheads="1"/>
          </p:cNvSpPr>
          <p:nvPr/>
        </p:nvSpPr>
        <p:spPr bwMode="auto">
          <a:xfrm>
            <a:off x="0" y="1752600"/>
            <a:ext cx="1295400" cy="1066800"/>
          </a:xfrm>
          <a:prstGeom prst="right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pPr marL="342900" indent="-342900">
              <a:spcBef>
                <a:spcPts val="1200"/>
              </a:spcBef>
            </a:pPr>
            <a:endParaRPr lang="vi-VN" sz="1600" b="1" dirty="0" smtClean="0">
              <a:solidFill>
                <a:srgbClr val="CC0000"/>
              </a:solidFill>
              <a:latin typeface="Times New Roman" pitchFamily="18" charset="0"/>
            </a:endParaRPr>
          </a:p>
          <a:p>
            <a:pPr marL="342900" indent="-342900">
              <a:spcBef>
                <a:spcPts val="600"/>
              </a:spcBef>
            </a:pPr>
            <a:r>
              <a:rPr lang="en-US" sz="1400" b="1" dirty="0" smtClean="0">
                <a:solidFill>
                  <a:srgbClr val="CC0000"/>
                </a:solidFill>
                <a:latin typeface="Times New Roman" pitchFamily="18" charset="0"/>
              </a:rPr>
              <a:t>QUESTION</a:t>
            </a:r>
            <a:r>
              <a:rPr lang="vi-VN" sz="1600" b="1" dirty="0" smtClean="0">
                <a:solidFill>
                  <a:srgbClr val="CC0000"/>
                </a:solidFill>
                <a:latin typeface="Times New Roman" pitchFamily="18" charset="0"/>
              </a:rPr>
              <a:t>S</a:t>
            </a:r>
            <a:endParaRPr lang="en-US" sz="1600" b="1" dirty="0">
              <a:solidFill>
                <a:srgbClr val="CC0000"/>
              </a:solidFill>
              <a:latin typeface="Times New Roman" pitchFamily="18" charset="0"/>
            </a:endParaRPr>
          </a:p>
          <a:p>
            <a:pPr marL="342900" indent="-342900"/>
            <a:endParaRPr lang="en-SG" b="1" dirty="0">
              <a:solidFill>
                <a:srgbClr val="CC0000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533400" y="2971800"/>
            <a:ext cx="8229600" cy="7921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What techniques are used in this part? 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7" name="Picture 4" descr="https://encrypted-tbn0.gstatic.com/images?q=tbn:ANd9GcTj42SxX9TgAq3H7MEoM9KxIrNMjy91bFU7ANtgtUMrdWDH4Bi9Cw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0733321">
            <a:off x="3986417" y="4168423"/>
            <a:ext cx="1240059" cy="1571626"/>
          </a:xfrm>
          <a:prstGeom prst="rect">
            <a:avLst/>
          </a:prstGeom>
          <a:noFill/>
        </p:spPr>
      </p:pic>
      <p:sp>
        <p:nvSpPr>
          <p:cNvPr id="8" name="Title 7"/>
          <p:cNvSpPr txBox="1">
            <a:spLocks/>
          </p:cNvSpPr>
          <p:nvPr/>
        </p:nvSpPr>
        <p:spPr>
          <a:xfrm>
            <a:off x="838200" y="533400"/>
            <a:ext cx="7391400" cy="58477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200" b="1" i="0" u="none" strike="noStrike" kern="1200" cap="all" spc="0" normalizeH="0" baseline="0" noProof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Unit 3: GERUNDS AND INFINITIVES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371600"/>
            <a:ext cx="8382000" cy="48006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vi-VN" dirty="0" smtClean="0"/>
              <a:t> 1. </a:t>
            </a:r>
            <a:r>
              <a:rPr lang="vi-VN" sz="2800" dirty="0" smtClean="0"/>
              <a:t>We all look forward.................you very soon.</a:t>
            </a:r>
          </a:p>
          <a:p>
            <a:pPr>
              <a:buNone/>
            </a:pPr>
            <a:endParaRPr lang="vi-VN" sz="2800" dirty="0" smtClean="0"/>
          </a:p>
          <a:p>
            <a:pPr marL="514350" indent="-514350">
              <a:buNone/>
            </a:pPr>
            <a:r>
              <a:rPr lang="vi-VN" sz="2800" dirty="0" smtClean="0"/>
              <a:t>          </a:t>
            </a:r>
          </a:p>
          <a:p>
            <a:pPr marL="514350" indent="-514350">
              <a:buNone/>
            </a:pPr>
            <a:r>
              <a:rPr lang="vi-VN" sz="2800" dirty="0" smtClean="0"/>
              <a:t>          A. to see                    B. to seeing</a:t>
            </a:r>
          </a:p>
          <a:p>
            <a:pPr marL="514350" indent="-514350">
              <a:buNone/>
            </a:pPr>
            <a:r>
              <a:rPr lang="vi-VN" sz="2800" dirty="0" smtClean="0"/>
              <a:t>          C. </a:t>
            </a:r>
            <a:r>
              <a:rPr lang="vi-VN" sz="2800" dirty="0"/>
              <a:t>w</a:t>
            </a:r>
            <a:r>
              <a:rPr lang="vi-VN" sz="2800" dirty="0" smtClean="0"/>
              <a:t>ill see                  D. like seeing</a:t>
            </a:r>
          </a:p>
          <a:p>
            <a:pPr marL="514350" indent="-514350">
              <a:buNone/>
            </a:pPr>
            <a:endParaRPr lang="vi-VN" sz="2800" dirty="0"/>
          </a:p>
        </p:txBody>
      </p:sp>
      <p:sp>
        <p:nvSpPr>
          <p:cNvPr id="4" name="Title 7"/>
          <p:cNvSpPr txBox="1">
            <a:spLocks noGrp="1"/>
          </p:cNvSpPr>
          <p:nvPr>
            <p:ph type="title"/>
          </p:nvPr>
        </p:nvSpPr>
        <p:spPr>
          <a:xfrm>
            <a:off x="228600" y="304800"/>
            <a:ext cx="1754537" cy="52322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2800" b="1" i="0" u="none" strike="noStrike" kern="1200" cap="all" spc="0" normalizeH="0" baseline="0" noProof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Part 5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038600" y="1828800"/>
            <a:ext cx="1905000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vi-VN" sz="2400" b="1" dirty="0" smtClean="0">
                <a:solidFill>
                  <a:srgbClr val="FF0000"/>
                </a:solidFill>
              </a:rPr>
              <a:t>+ to + V-ing</a:t>
            </a:r>
            <a:endParaRPr lang="en-US" sz="2400" b="1" dirty="0">
              <a:solidFill>
                <a:srgbClr val="FF0000"/>
              </a:solidFill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1981200" y="1905000"/>
            <a:ext cx="1905000" cy="1588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4648200" y="2819400"/>
            <a:ext cx="2209800" cy="6096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2800" dirty="0" smtClean="0">
                <a:solidFill>
                  <a:srgbClr val="FF0000"/>
                </a:solidFill>
              </a:rPr>
              <a:t>B. to seeing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525963"/>
          </a:xfrm>
        </p:spPr>
        <p:txBody>
          <a:bodyPr/>
          <a:lstStyle/>
          <a:p>
            <a:pPr marL="514350" indent="-514350">
              <a:buNone/>
            </a:pPr>
            <a:r>
              <a:rPr lang="vi-VN" dirty="0" smtClean="0"/>
              <a:t>2. She enjoys ................ in her free time.</a:t>
            </a:r>
          </a:p>
          <a:p>
            <a:pPr marL="514350" indent="-514350">
              <a:buNone/>
            </a:pPr>
            <a:endParaRPr lang="vi-VN" dirty="0" smtClean="0"/>
          </a:p>
          <a:p>
            <a:pPr marL="514350" indent="-514350">
              <a:buNone/>
            </a:pPr>
            <a:r>
              <a:rPr lang="vi-VN" dirty="0" smtClean="0"/>
              <a:t>           A. swim                     B. to swim</a:t>
            </a:r>
          </a:p>
          <a:p>
            <a:pPr marL="514350" indent="-514350">
              <a:buNone/>
            </a:pPr>
            <a:r>
              <a:rPr lang="vi-VN" dirty="0" smtClean="0"/>
              <a:t>          C. swims                    D. swimming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124200" y="1752600"/>
            <a:ext cx="1524000" cy="5232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vi-VN" sz="2800" b="1" dirty="0" smtClean="0">
                <a:solidFill>
                  <a:srgbClr val="FF0000"/>
                </a:solidFill>
              </a:rPr>
              <a:t>+ V-ing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486400" y="2895600"/>
            <a:ext cx="2438400" cy="6096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2800" b="1" dirty="0" smtClean="0">
                <a:solidFill>
                  <a:srgbClr val="FF0000"/>
                </a:solidFill>
              </a:rPr>
              <a:t>D. swimming</a:t>
            </a:r>
            <a:endParaRPr lang="en-US" sz="2800" b="1" dirty="0">
              <a:solidFill>
                <a:srgbClr val="FF0000"/>
              </a:solidFill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1828800" y="1752600"/>
            <a:ext cx="1143000" cy="1588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itle 7"/>
          <p:cNvSpPr txBox="1">
            <a:spLocks noGrp="1"/>
          </p:cNvSpPr>
          <p:nvPr>
            <p:ph type="title"/>
          </p:nvPr>
        </p:nvSpPr>
        <p:spPr>
          <a:xfrm>
            <a:off x="304800" y="228600"/>
            <a:ext cx="1752600" cy="52322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2800" b="1" i="0" u="none" strike="noStrike" kern="1200" cap="all" spc="0" normalizeH="0" baseline="0" noProof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Part 5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371600"/>
            <a:ext cx="8839200" cy="4754563"/>
          </a:xfrm>
        </p:spPr>
        <p:txBody>
          <a:bodyPr/>
          <a:lstStyle/>
          <a:p>
            <a:pPr>
              <a:buNone/>
            </a:pPr>
            <a:r>
              <a:rPr lang="vi-VN" sz="2800" dirty="0" smtClean="0"/>
              <a:t>    3. I .........you to clean your room yesterday. </a:t>
            </a:r>
          </a:p>
          <a:p>
            <a:pPr>
              <a:buNone/>
            </a:pPr>
            <a:endParaRPr lang="vi-VN" sz="2800" dirty="0" smtClean="0"/>
          </a:p>
          <a:p>
            <a:pPr marL="514350" indent="-514350">
              <a:buNone/>
            </a:pPr>
            <a:r>
              <a:rPr lang="vi-VN" sz="2800" dirty="0" smtClean="0"/>
              <a:t>      </a:t>
            </a:r>
          </a:p>
          <a:p>
            <a:pPr marL="514350" indent="-514350">
              <a:buNone/>
            </a:pPr>
            <a:r>
              <a:rPr lang="vi-VN" sz="2800" dirty="0" smtClean="0"/>
              <a:t>      A. remind             B. reminded</a:t>
            </a:r>
          </a:p>
          <a:p>
            <a:pPr marL="514350" indent="-514350">
              <a:buNone/>
            </a:pPr>
            <a:r>
              <a:rPr lang="vi-VN" sz="2800" dirty="0" smtClean="0"/>
              <a:t>      C.  mind               D. minded</a:t>
            </a:r>
            <a:endParaRPr lang="vi-VN" sz="2800" dirty="0"/>
          </a:p>
          <a:p>
            <a:pPr marL="514350" indent="-514350">
              <a:buNone/>
            </a:pP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2209800" y="1905000"/>
            <a:ext cx="685800" cy="4572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vi-VN" sz="2400" b="1" dirty="0" smtClean="0">
                <a:solidFill>
                  <a:srgbClr val="FF0000"/>
                </a:solidFill>
              </a:rPr>
              <a:t>sb</a:t>
            </a:r>
            <a:endParaRPr lang="en-US" sz="2400" b="1" dirty="0">
              <a:solidFill>
                <a:srgbClr val="FF0000"/>
              </a:solidFill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2209800" y="1828800"/>
            <a:ext cx="609600" cy="1588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3048000" y="1828800"/>
            <a:ext cx="1066800" cy="1588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3048000" y="1905000"/>
            <a:ext cx="2362200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vi-VN" sz="2400" b="1" dirty="0" smtClean="0">
                <a:solidFill>
                  <a:srgbClr val="FF0000"/>
                </a:solidFill>
              </a:rPr>
              <a:t>to </a:t>
            </a:r>
            <a:r>
              <a:rPr lang="vi-VN" sz="2400" b="1" dirty="0" smtClean="0">
                <a:solidFill>
                  <a:srgbClr val="FF0000"/>
                </a:solidFill>
              </a:rPr>
              <a:t>- infinitive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581400" y="2743200"/>
            <a:ext cx="2286000" cy="6096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2800" dirty="0" smtClean="0">
                <a:solidFill>
                  <a:srgbClr val="FF0000"/>
                </a:solidFill>
              </a:rPr>
              <a:t>B. reminded</a:t>
            </a:r>
            <a:endParaRPr lang="en-US" sz="2800" dirty="0">
              <a:solidFill>
                <a:srgbClr val="FF0000"/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>
            <a:off x="6096000" y="1828800"/>
            <a:ext cx="1295400" cy="1588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itle 7"/>
          <p:cNvSpPr txBox="1">
            <a:spLocks/>
          </p:cNvSpPr>
          <p:nvPr/>
        </p:nvSpPr>
        <p:spPr>
          <a:xfrm>
            <a:off x="304800" y="228600"/>
            <a:ext cx="1752600" cy="52322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2800" b="1" i="0" u="none" strike="noStrike" kern="1200" cap="all" spc="0" normalizeH="0" baseline="0" noProof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Part 5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4" grpId="0" animBg="1"/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90600"/>
            <a:ext cx="8610600" cy="5257800"/>
          </a:xfrm>
        </p:spPr>
        <p:txBody>
          <a:bodyPr/>
          <a:lstStyle/>
          <a:p>
            <a:pPr marL="514350" indent="-514350">
              <a:buNone/>
            </a:pPr>
            <a:r>
              <a:rPr lang="vi-VN" dirty="0" smtClean="0"/>
              <a:t>4. Last weekend, we went horseback .......... on the farm. </a:t>
            </a:r>
          </a:p>
          <a:p>
            <a:pPr marL="514350" indent="-514350">
              <a:buNone/>
            </a:pPr>
            <a:endParaRPr lang="vi-VN" dirty="0" smtClean="0"/>
          </a:p>
          <a:p>
            <a:pPr marL="514350" indent="-514350">
              <a:buNone/>
            </a:pPr>
            <a:r>
              <a:rPr lang="vi-VN" dirty="0" smtClean="0"/>
              <a:t>    </a:t>
            </a:r>
            <a:r>
              <a:rPr lang="vi-VN" dirty="0" smtClean="0"/>
              <a:t>   </a:t>
            </a:r>
            <a:r>
              <a:rPr lang="vi-VN" dirty="0" smtClean="0"/>
              <a:t>A. ride              B. rode</a:t>
            </a:r>
          </a:p>
          <a:p>
            <a:pPr marL="514350" indent="-514350">
              <a:buNone/>
            </a:pPr>
            <a:r>
              <a:rPr lang="vi-VN" dirty="0" smtClean="0"/>
              <a:t>    </a:t>
            </a:r>
            <a:r>
              <a:rPr lang="vi-VN" dirty="0" smtClean="0"/>
              <a:t>  C</a:t>
            </a:r>
            <a:r>
              <a:rPr lang="vi-VN" dirty="0" smtClean="0"/>
              <a:t>. riding            D. ridden</a:t>
            </a:r>
          </a:p>
          <a:p>
            <a:endParaRPr lang="en-US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4038600" y="1524000"/>
            <a:ext cx="762000" cy="1588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4876800" y="1524000"/>
            <a:ext cx="1905000" cy="1588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6858000" y="1524000"/>
            <a:ext cx="1371600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vi-VN" sz="2400" b="1" dirty="0" smtClean="0">
                <a:solidFill>
                  <a:srgbClr val="FF0000"/>
                </a:solidFill>
              </a:rPr>
              <a:t>+ V-ing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57200" y="5105400"/>
            <a:ext cx="5943600" cy="461665"/>
          </a:xfrm>
          <a:prstGeom prst="rect">
            <a:avLst/>
          </a:prstGeom>
          <a:solidFill>
            <a:srgbClr val="92D050"/>
          </a:solidFill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vi-VN" sz="2400" b="1" dirty="0" smtClean="0">
                <a:solidFill>
                  <a:srgbClr val="FF0000"/>
                </a:solidFill>
              </a:rPr>
              <a:t>Go horseback riding: </a:t>
            </a:r>
            <a:r>
              <a:rPr lang="vi-VN" sz="2400" b="1" dirty="0" smtClean="0">
                <a:solidFill>
                  <a:schemeClr val="accent2">
                    <a:lumMod val="75000"/>
                  </a:schemeClr>
                </a:solidFill>
              </a:rPr>
              <a:t>(British English)</a:t>
            </a:r>
            <a:endParaRPr lang="en-US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3400" y="5867400"/>
            <a:ext cx="4648200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vi-VN" sz="2400" b="1" dirty="0" smtClean="0">
                <a:solidFill>
                  <a:srgbClr val="FF0000"/>
                </a:solidFill>
              </a:rPr>
              <a:t>Go riding: </a:t>
            </a:r>
            <a:r>
              <a:rPr lang="vi-VN" sz="2400" b="1" dirty="0" smtClean="0">
                <a:solidFill>
                  <a:schemeClr val="accent2">
                    <a:lumMod val="75000"/>
                  </a:schemeClr>
                </a:solidFill>
              </a:rPr>
              <a:t>(American English)</a:t>
            </a:r>
            <a:endParaRPr lang="en-US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09600" y="3276600"/>
            <a:ext cx="1752600" cy="6096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2800" dirty="0" smtClean="0">
                <a:solidFill>
                  <a:srgbClr val="FF0000"/>
                </a:solidFill>
              </a:rPr>
              <a:t>C. riding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3" name="Title 7"/>
          <p:cNvSpPr txBox="1">
            <a:spLocks noGrp="1"/>
          </p:cNvSpPr>
          <p:nvPr>
            <p:ph type="title"/>
          </p:nvPr>
        </p:nvSpPr>
        <p:spPr>
          <a:xfrm>
            <a:off x="228600" y="228600"/>
            <a:ext cx="1828800" cy="52322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2800" b="1" i="0" u="none" strike="noStrike" kern="1200" cap="all" spc="0" normalizeH="0" baseline="0" noProof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Part 5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8610600" cy="4525963"/>
          </a:xfrm>
        </p:spPr>
        <p:txBody>
          <a:bodyPr/>
          <a:lstStyle/>
          <a:p>
            <a:pPr>
              <a:buNone/>
            </a:pPr>
            <a:r>
              <a:rPr lang="vi-VN" dirty="0" smtClean="0"/>
              <a:t>5. My back is sore beacause I forgot ............... before I exercised.</a:t>
            </a:r>
          </a:p>
          <a:p>
            <a:pPr marL="514350" indent="-514350">
              <a:buNone/>
            </a:pPr>
            <a:endParaRPr lang="vi-VN" dirty="0" smtClean="0"/>
          </a:p>
          <a:p>
            <a:pPr marL="514350" indent="-514350">
              <a:buNone/>
            </a:pPr>
            <a:r>
              <a:rPr lang="vi-VN" dirty="0" smtClean="0"/>
              <a:t>     A. to stretch       B. stretching  </a:t>
            </a:r>
          </a:p>
          <a:p>
            <a:pPr marL="514350" indent="-514350">
              <a:buNone/>
            </a:pPr>
            <a:r>
              <a:rPr lang="vi-VN" dirty="0" smtClean="0"/>
              <a:t>    C. stretch            D. stretch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5943600" y="2133600"/>
            <a:ext cx="914400" cy="1588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6858000" y="2133600"/>
            <a:ext cx="2286000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vi-VN" sz="2400" b="1" dirty="0" smtClean="0">
                <a:solidFill>
                  <a:srgbClr val="FF0000"/>
                </a:solidFill>
              </a:rPr>
              <a:t>+ to - infinitive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09600" y="3276600"/>
            <a:ext cx="2590800" cy="6096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3200" dirty="0" smtClean="0">
                <a:solidFill>
                  <a:srgbClr val="FF0000"/>
                </a:solidFill>
              </a:rPr>
              <a:t>A. to stretch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8" name="Title 7"/>
          <p:cNvSpPr txBox="1">
            <a:spLocks/>
          </p:cNvSpPr>
          <p:nvPr/>
        </p:nvSpPr>
        <p:spPr>
          <a:xfrm>
            <a:off x="304800" y="228600"/>
            <a:ext cx="1752600" cy="52322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2800" b="1" i="0" u="none" strike="noStrike" kern="1200" cap="all" spc="0" normalizeH="0" baseline="0" noProof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Part 5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382000" cy="4525963"/>
          </a:xfrm>
        </p:spPr>
        <p:txBody>
          <a:bodyPr/>
          <a:lstStyle/>
          <a:p>
            <a:pPr marL="514350" indent="-514350">
              <a:buNone/>
            </a:pPr>
            <a:r>
              <a:rPr lang="vi-VN" dirty="0" smtClean="0"/>
              <a:t>6. My wife ............... work at the GoodAll Company.</a:t>
            </a:r>
          </a:p>
          <a:p>
            <a:pPr marL="514350" indent="-514350">
              <a:buNone/>
            </a:pPr>
            <a:endParaRPr lang="vi-VN" dirty="0" smtClean="0"/>
          </a:p>
          <a:p>
            <a:pPr marL="514350" indent="-514350">
              <a:buNone/>
            </a:pPr>
            <a:r>
              <a:rPr lang="vi-VN" dirty="0" smtClean="0"/>
              <a:t>  A. was                             B. used to </a:t>
            </a:r>
          </a:p>
          <a:p>
            <a:pPr marL="514350" indent="-514350">
              <a:buNone/>
            </a:pPr>
            <a:r>
              <a:rPr lang="vi-VN" dirty="0" smtClean="0"/>
              <a:t>  C. was accustomed to    D. interested in </a:t>
            </a:r>
          </a:p>
          <a:p>
            <a:endParaRPr lang="en-US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4267200" y="1600200"/>
            <a:ext cx="914400" cy="1588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457200" y="4267200"/>
            <a:ext cx="8229600" cy="984885"/>
          </a:xfrm>
          <a:prstGeom prst="rect">
            <a:avLst/>
          </a:prstGeom>
          <a:solidFill>
            <a:srgbClr val="92D050"/>
          </a:solidFill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vi-VN" sz="2400" b="1" dirty="0" smtClean="0">
                <a:solidFill>
                  <a:srgbClr val="002060"/>
                </a:solidFill>
              </a:rPr>
              <a:t>Be accustomed to + V-ing:</a:t>
            </a:r>
          </a:p>
          <a:p>
            <a:pPr>
              <a:spcBef>
                <a:spcPts val="1200"/>
              </a:spcBef>
            </a:pPr>
            <a:r>
              <a:rPr lang="vi-VN" sz="2400" b="1" dirty="0" smtClean="0">
                <a:solidFill>
                  <a:srgbClr val="FF0000"/>
                </a:solidFill>
              </a:rPr>
              <a:t>      </a:t>
            </a:r>
            <a:r>
              <a:rPr lang="vi-VN" sz="2400" b="1" dirty="0" smtClean="0">
                <a:solidFill>
                  <a:srgbClr val="7030A0"/>
                </a:solidFill>
              </a:rPr>
              <a:t>Ex: He is accustomed to living in a noisy city</a:t>
            </a:r>
            <a:endParaRPr lang="en-US" sz="2400" b="1" dirty="0">
              <a:solidFill>
                <a:srgbClr val="7030A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7200" y="5638800"/>
            <a:ext cx="3505200" cy="4572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vi-VN" sz="2400" b="1" dirty="0" smtClean="0">
                <a:solidFill>
                  <a:srgbClr val="FF0000"/>
                </a:solidFill>
              </a:rPr>
              <a:t>interested in + V-ing: 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105400" y="2667000"/>
            <a:ext cx="2133600" cy="6096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vi-VN" sz="2800" dirty="0" smtClean="0">
                <a:solidFill>
                  <a:srgbClr val="FF0000"/>
                </a:solidFill>
              </a:rPr>
              <a:t>C. used to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9" name="Title 7"/>
          <p:cNvSpPr txBox="1">
            <a:spLocks/>
          </p:cNvSpPr>
          <p:nvPr/>
        </p:nvSpPr>
        <p:spPr>
          <a:xfrm>
            <a:off x="304800" y="228600"/>
            <a:ext cx="1752600" cy="52322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2800" b="1" i="0" u="none" strike="noStrike" kern="1200" cap="all" spc="0" normalizeH="0" baseline="0" noProof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Part 5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vi-VN" dirty="0" smtClean="0"/>
              <a:t>7. The actress was tired of ............... autographs.</a:t>
            </a:r>
          </a:p>
          <a:p>
            <a:pPr>
              <a:buNone/>
            </a:pPr>
            <a:r>
              <a:rPr lang="vi-VN" dirty="0" smtClean="0"/>
              <a:t> </a:t>
            </a:r>
          </a:p>
          <a:p>
            <a:pPr marL="514350" indent="-514350">
              <a:buNone/>
            </a:pPr>
            <a:r>
              <a:rPr lang="vi-VN" dirty="0" smtClean="0"/>
              <a:t>     A. sign                       B. signature</a:t>
            </a:r>
          </a:p>
          <a:p>
            <a:pPr marL="514350" indent="-514350">
              <a:buNone/>
            </a:pPr>
            <a:r>
              <a:rPr lang="vi-VN" dirty="0" smtClean="0"/>
              <a:t>    C. signs                      D. signing 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4876800" y="1752600"/>
            <a:ext cx="381000" cy="1588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5410200" y="1752600"/>
            <a:ext cx="2209800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vi-VN" sz="2400" b="1" dirty="0" smtClean="0">
                <a:solidFill>
                  <a:srgbClr val="FF0000"/>
                </a:solidFill>
              </a:rPr>
              <a:t>+ V-ing/ Noun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438400" y="2895600"/>
            <a:ext cx="762000" cy="46166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FF0000"/>
            </a:solidFill>
          </a:ln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vi-VN" sz="2400" b="1" dirty="0" smtClean="0">
                <a:solidFill>
                  <a:srgbClr val="FF0000"/>
                </a:solidFill>
              </a:rPr>
              <a:t>(V)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14600" y="3505200"/>
            <a:ext cx="1981200" cy="46166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FF0000"/>
            </a:solidFill>
          </a:ln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vi-VN" sz="2400" b="1" dirty="0" smtClean="0">
                <a:solidFill>
                  <a:srgbClr val="FF0000"/>
                </a:solidFill>
              </a:rPr>
              <a:t>(singular V)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239000" y="2819400"/>
            <a:ext cx="762000" cy="46166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FF0000"/>
            </a:solidFill>
          </a:ln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vi-VN" sz="2400" b="1" dirty="0" smtClean="0">
                <a:solidFill>
                  <a:srgbClr val="FF0000"/>
                </a:solidFill>
              </a:rPr>
              <a:t>(N)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934200" y="3505200"/>
            <a:ext cx="1219200" cy="46166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vi-VN" sz="2400" b="1" dirty="0" smtClean="0">
                <a:solidFill>
                  <a:srgbClr val="FF0000"/>
                </a:solidFill>
              </a:rPr>
              <a:t>( V-ing)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724400" y="3429000"/>
            <a:ext cx="2133600" cy="6096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3200" dirty="0" smtClean="0">
                <a:solidFill>
                  <a:srgbClr val="FF0000"/>
                </a:solidFill>
              </a:rPr>
              <a:t> D</a:t>
            </a:r>
            <a:r>
              <a:rPr lang="vi-VN" sz="3200" dirty="0" smtClean="0">
                <a:solidFill>
                  <a:srgbClr val="FF0000"/>
                </a:solidFill>
              </a:rPr>
              <a:t>. signing </a:t>
            </a:r>
            <a:endParaRPr lang="en-US" sz="3200" dirty="0">
              <a:solidFill>
                <a:srgbClr val="FF0000"/>
              </a:solidFill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914400" y="2209800"/>
            <a:ext cx="1905000" cy="1588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itle 7"/>
          <p:cNvSpPr txBox="1">
            <a:spLocks/>
          </p:cNvSpPr>
          <p:nvPr/>
        </p:nvSpPr>
        <p:spPr>
          <a:xfrm>
            <a:off x="304800" y="228600"/>
            <a:ext cx="1752600" cy="52322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2800" b="1" i="0" u="none" strike="noStrike" kern="1200" cap="all" spc="0" normalizeH="0" baseline="0" noProof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Part 5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295400" y="2286000"/>
            <a:ext cx="685800" cy="45720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FF0000"/>
            </a:solidFill>
          </a:ln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vi-VN" sz="2400" b="1" dirty="0" smtClean="0">
                <a:solidFill>
                  <a:srgbClr val="FF0000"/>
                </a:solidFill>
              </a:rPr>
              <a:t>O</a:t>
            </a:r>
            <a:endParaRPr lang="en-U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19200"/>
            <a:ext cx="9144000" cy="4525963"/>
          </a:xfrm>
        </p:spPr>
        <p:txBody>
          <a:bodyPr/>
          <a:lstStyle/>
          <a:p>
            <a:pPr marL="514350" indent="-514350">
              <a:buNone/>
            </a:pPr>
            <a:r>
              <a:rPr lang="vi-VN" dirty="0" smtClean="0"/>
              <a:t>  8. Several students from the suburbs........buses </a:t>
            </a:r>
            <a:br>
              <a:rPr lang="vi-VN" dirty="0" smtClean="0"/>
            </a:br>
            <a:endParaRPr lang="vi-VN" dirty="0" smtClean="0"/>
          </a:p>
          <a:p>
            <a:pPr marL="514350" indent="-514350">
              <a:buNone/>
            </a:pPr>
            <a:r>
              <a:rPr lang="vi-VN" dirty="0" smtClean="0"/>
              <a:t>   to school.</a:t>
            </a:r>
          </a:p>
          <a:p>
            <a:pPr marL="514350" indent="-514350">
              <a:buNone/>
            </a:pPr>
            <a:endParaRPr lang="vi-VN" dirty="0" smtClean="0"/>
          </a:p>
          <a:p>
            <a:pPr marL="514350" indent="-514350">
              <a:buNone/>
            </a:pPr>
            <a:r>
              <a:rPr lang="vi-VN" dirty="0" smtClean="0"/>
              <a:t>     A. get on               </a:t>
            </a:r>
            <a:r>
              <a:rPr lang="vi-VN" dirty="0" smtClean="0"/>
              <a:t> B. </a:t>
            </a:r>
            <a:r>
              <a:rPr lang="vi-VN" dirty="0" smtClean="0"/>
              <a:t>getting on</a:t>
            </a:r>
          </a:p>
          <a:p>
            <a:pPr marL="514350" indent="-514350">
              <a:buNone/>
            </a:pPr>
            <a:r>
              <a:rPr lang="vi-VN" dirty="0" smtClean="0"/>
              <a:t>    C. take                   </a:t>
            </a:r>
            <a:r>
              <a:rPr lang="vi-VN" dirty="0" smtClean="0"/>
              <a:t> D</a:t>
            </a:r>
            <a:r>
              <a:rPr lang="vi-VN" dirty="0" smtClean="0"/>
              <a:t>. taking</a:t>
            </a:r>
            <a:endParaRPr lang="en-US" dirty="0" smtClean="0"/>
          </a:p>
          <a:p>
            <a:endParaRPr lang="en-US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838200" y="1752600"/>
            <a:ext cx="2819400" cy="1588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3962400" y="1752600"/>
            <a:ext cx="2971800" cy="1588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752600" y="1828800"/>
            <a:ext cx="609600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vi-VN" sz="2400" b="1" dirty="0" smtClean="0">
                <a:solidFill>
                  <a:srgbClr val="FF0000"/>
                </a:solidFill>
              </a:rPr>
              <a:t>S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038600" y="1828800"/>
            <a:ext cx="2514600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vi-VN" sz="2400" b="1" dirty="0" smtClean="0">
                <a:solidFill>
                  <a:srgbClr val="FF0000"/>
                </a:solidFill>
              </a:rPr>
              <a:t>Adv of place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086600" y="1752600"/>
            <a:ext cx="609600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vi-VN" sz="2400" b="1" dirty="0" smtClean="0">
                <a:solidFill>
                  <a:srgbClr val="FF0000"/>
                </a:solidFill>
              </a:rPr>
              <a:t>V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57200" y="4038600"/>
            <a:ext cx="1828800" cy="5334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vi-VN" sz="3200" dirty="0" smtClean="0">
                <a:solidFill>
                  <a:srgbClr val="FF0000"/>
                </a:solidFill>
              </a:rPr>
              <a:t>C. take 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14" name="Title 7"/>
          <p:cNvSpPr txBox="1">
            <a:spLocks/>
          </p:cNvSpPr>
          <p:nvPr/>
        </p:nvSpPr>
        <p:spPr>
          <a:xfrm>
            <a:off x="304800" y="228600"/>
            <a:ext cx="1752600" cy="52322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2800" b="1" i="0" u="none" strike="noStrike" kern="1200" cap="all" spc="0" normalizeH="0" baseline="0" noProof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Part 5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vi-VN" dirty="0" smtClean="0"/>
              <a:t>9. The manager .............us to return the </a:t>
            </a:r>
            <a:br>
              <a:rPr lang="vi-VN" dirty="0" smtClean="0"/>
            </a:br>
            <a:endParaRPr lang="vi-VN" dirty="0" smtClean="0"/>
          </a:p>
          <a:p>
            <a:pPr>
              <a:buNone/>
            </a:pPr>
            <a:r>
              <a:rPr lang="vi-VN" dirty="0" smtClean="0"/>
              <a:t>DVD before noon today.</a:t>
            </a:r>
          </a:p>
          <a:p>
            <a:pPr>
              <a:buNone/>
            </a:pPr>
            <a:r>
              <a:rPr lang="vi-VN" dirty="0" smtClean="0"/>
              <a:t>  </a:t>
            </a:r>
          </a:p>
          <a:p>
            <a:pPr>
              <a:buNone/>
            </a:pPr>
            <a:r>
              <a:rPr lang="vi-VN" dirty="0" smtClean="0"/>
              <a:t>   A. likes                   B. is liking</a:t>
            </a:r>
          </a:p>
          <a:p>
            <a:pPr>
              <a:buNone/>
            </a:pPr>
            <a:r>
              <a:rPr lang="vi-VN" dirty="0" smtClean="0"/>
              <a:t>   C. would like          D. liked</a:t>
            </a:r>
          </a:p>
          <a:p>
            <a:pPr>
              <a:buNone/>
            </a:pPr>
            <a:endParaRPr lang="vi-VN" dirty="0" smtClean="0"/>
          </a:p>
        </p:txBody>
      </p:sp>
      <p:cxnSp>
        <p:nvCxnSpPr>
          <p:cNvPr id="4" name="Straight Connector 3"/>
          <p:cNvCxnSpPr/>
          <p:nvPr/>
        </p:nvCxnSpPr>
        <p:spPr>
          <a:xfrm>
            <a:off x="5105400" y="1828800"/>
            <a:ext cx="381000" cy="1588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5562600" y="1828800"/>
            <a:ext cx="1371600" cy="1588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4876800" y="1981200"/>
            <a:ext cx="609600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vi-VN" sz="2400" b="1" dirty="0" smtClean="0">
                <a:solidFill>
                  <a:srgbClr val="FF0000"/>
                </a:solidFill>
              </a:rPr>
              <a:t>sb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562600" y="1981200"/>
            <a:ext cx="1981200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vi-VN" sz="2400" b="1" dirty="0" smtClean="0">
                <a:solidFill>
                  <a:srgbClr val="FF0000"/>
                </a:solidFill>
              </a:rPr>
              <a:t>to-infinitive</a:t>
            </a:r>
            <a:endParaRPr lang="en-US" sz="2400" b="1" dirty="0">
              <a:solidFill>
                <a:srgbClr val="FF0000"/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3886200" y="2895600"/>
            <a:ext cx="838200" cy="1588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685800" y="4191000"/>
            <a:ext cx="2667000" cy="5334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vi-VN" sz="3200" dirty="0" smtClean="0">
                <a:solidFill>
                  <a:srgbClr val="FF0000"/>
                </a:solidFill>
              </a:rPr>
              <a:t>C. would like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16" name="Title 7"/>
          <p:cNvSpPr txBox="1">
            <a:spLocks/>
          </p:cNvSpPr>
          <p:nvPr/>
        </p:nvSpPr>
        <p:spPr>
          <a:xfrm>
            <a:off x="304800" y="228600"/>
            <a:ext cx="1752600" cy="52322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2800" b="1" i="0" u="none" strike="noStrike" kern="1200" cap="all" spc="0" normalizeH="0" baseline="0" noProof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Part 5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219200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vi-VN" dirty="0" smtClean="0"/>
              <a:t>10. Why haven’t you .............your hair yet?</a:t>
            </a:r>
          </a:p>
          <a:p>
            <a:pPr>
              <a:buNone/>
            </a:pPr>
            <a:endParaRPr lang="vi-VN" dirty="0" smtClean="0"/>
          </a:p>
          <a:p>
            <a:pPr marL="514350" indent="-514350">
              <a:buNone/>
            </a:pPr>
            <a:r>
              <a:rPr lang="vi-VN" dirty="0" smtClean="0"/>
              <a:t>      </a:t>
            </a:r>
          </a:p>
          <a:p>
            <a:pPr marL="514350" indent="-514350">
              <a:buNone/>
            </a:pPr>
            <a:r>
              <a:rPr lang="vi-VN" dirty="0" smtClean="0"/>
              <a:t>      A. comb              B. combed</a:t>
            </a:r>
          </a:p>
          <a:p>
            <a:pPr marL="514350" indent="-514350">
              <a:buNone/>
            </a:pPr>
            <a:r>
              <a:rPr lang="vi-VN" dirty="0" smtClean="0"/>
              <a:t>      C. to comb          D. combing</a:t>
            </a:r>
            <a:endParaRPr lang="en-US" dirty="0" smtClean="0"/>
          </a:p>
          <a:p>
            <a:endParaRPr lang="en-US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2057400" y="1752600"/>
            <a:ext cx="1295400" cy="1588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4114800" y="2895600"/>
            <a:ext cx="2286000" cy="6096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3200" dirty="0" smtClean="0">
                <a:solidFill>
                  <a:srgbClr val="FF0000"/>
                </a:solidFill>
              </a:rPr>
              <a:t>B. combed 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09600" y="4572000"/>
            <a:ext cx="6553200" cy="6096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vi-VN" sz="3200" dirty="0" smtClean="0">
                <a:solidFill>
                  <a:srgbClr val="FF0000"/>
                </a:solidFill>
              </a:rPr>
              <a:t>Have + V-ed/V-3: </a:t>
            </a:r>
            <a:r>
              <a:rPr lang="vi-VN" sz="3200" dirty="0" smtClean="0">
                <a:solidFill>
                  <a:schemeClr val="accent2">
                    <a:lumMod val="75000"/>
                  </a:schemeClr>
                </a:solidFill>
              </a:rPr>
              <a:t>present perfect</a:t>
            </a:r>
            <a:endParaRPr lang="en-US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114800" y="1752600"/>
            <a:ext cx="1676400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vi-VN" sz="2400" b="1" dirty="0" smtClean="0">
                <a:solidFill>
                  <a:srgbClr val="FF0000"/>
                </a:solidFill>
              </a:rPr>
              <a:t>+ V-ed/V-3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9" name="Title 7"/>
          <p:cNvSpPr txBox="1">
            <a:spLocks/>
          </p:cNvSpPr>
          <p:nvPr/>
        </p:nvSpPr>
        <p:spPr>
          <a:xfrm>
            <a:off x="304800" y="228600"/>
            <a:ext cx="1752600" cy="52322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2800" b="1" i="0" u="none" strike="noStrike" kern="1200" cap="all" spc="0" normalizeH="0" baseline="0" noProof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Part 5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vi-VN" dirty="0" smtClean="0"/>
              <a:t>11. I can’t come to the party because I’m going ............... .</a:t>
            </a:r>
          </a:p>
          <a:p>
            <a:pPr>
              <a:buNone/>
            </a:pPr>
            <a:endParaRPr lang="vi-VN" dirty="0" smtClean="0"/>
          </a:p>
          <a:p>
            <a:pPr marL="514350" indent="-514350">
              <a:buNone/>
            </a:pPr>
            <a:r>
              <a:rPr lang="vi-VN" dirty="0" smtClean="0"/>
              <a:t>    A. shop             B. shopped</a:t>
            </a:r>
          </a:p>
          <a:p>
            <a:pPr marL="514350" indent="-514350">
              <a:buNone/>
            </a:pPr>
            <a:r>
              <a:rPr lang="vi-VN" dirty="0" smtClean="0"/>
              <a:t>   C. shops            D. shopping</a:t>
            </a:r>
          </a:p>
          <a:p>
            <a:pPr marL="514350" indent="-514350">
              <a:buNone/>
            </a:pPr>
            <a:endParaRPr lang="vi-VN" dirty="0" smtClean="0"/>
          </a:p>
        </p:txBody>
      </p:sp>
      <p:cxnSp>
        <p:nvCxnSpPr>
          <p:cNvPr id="4" name="Straight Connector 3"/>
          <p:cNvCxnSpPr/>
          <p:nvPr/>
        </p:nvCxnSpPr>
        <p:spPr>
          <a:xfrm>
            <a:off x="990600" y="2209800"/>
            <a:ext cx="914400" cy="1588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2133600" y="2209800"/>
            <a:ext cx="1371600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vi-VN" sz="2400" b="1" dirty="0" smtClean="0">
                <a:solidFill>
                  <a:srgbClr val="FF0000"/>
                </a:solidFill>
              </a:rPr>
              <a:t>+ V-ing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733800" y="3429000"/>
            <a:ext cx="2590800" cy="6096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vi-VN" sz="3200" dirty="0" smtClean="0">
                <a:solidFill>
                  <a:srgbClr val="FF0000"/>
                </a:solidFill>
              </a:rPr>
              <a:t>D. shopping 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8" name="Title 7"/>
          <p:cNvSpPr txBox="1">
            <a:spLocks/>
          </p:cNvSpPr>
          <p:nvPr/>
        </p:nvSpPr>
        <p:spPr>
          <a:xfrm>
            <a:off x="304800" y="228600"/>
            <a:ext cx="1752600" cy="52322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2800" b="1" i="0" u="none" strike="noStrike" kern="1200" cap="all" spc="0" normalizeH="0" baseline="0" noProof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Part 5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525963"/>
          </a:xfrm>
        </p:spPr>
        <p:txBody>
          <a:bodyPr/>
          <a:lstStyle/>
          <a:p>
            <a:pPr marL="514350" indent="-514350">
              <a:buAutoNum type="arabicPeriod" startAt="12"/>
            </a:pPr>
            <a:r>
              <a:rPr lang="vi-VN" dirty="0" smtClean="0"/>
              <a:t> My boss told me ............ the project by this Friday.</a:t>
            </a:r>
          </a:p>
          <a:p>
            <a:pPr marL="514350" indent="-514350">
              <a:buAutoNum type="arabicPeriod" startAt="12"/>
            </a:pPr>
            <a:endParaRPr lang="vi-VN" dirty="0" smtClean="0"/>
          </a:p>
          <a:p>
            <a:pPr marL="514350" indent="-514350">
              <a:buNone/>
            </a:pPr>
            <a:r>
              <a:rPr lang="vi-VN" dirty="0" smtClean="0"/>
              <a:t>      A. finish               B. to finish</a:t>
            </a:r>
          </a:p>
          <a:p>
            <a:pPr marL="514350" indent="-514350">
              <a:buNone/>
            </a:pPr>
            <a:r>
              <a:rPr lang="vi-VN" dirty="0" smtClean="0"/>
              <a:t>     C. finishing           D. to finishing  </a:t>
            </a:r>
            <a:endParaRPr lang="en-US" dirty="0" smtClean="0"/>
          </a:p>
          <a:p>
            <a:endParaRPr lang="en-US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2895600" y="1828800"/>
            <a:ext cx="533400" cy="1588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3581400" y="1828800"/>
            <a:ext cx="533400" cy="1588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4343400" y="1828800"/>
            <a:ext cx="2133600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vi-VN" sz="2400" b="1" dirty="0" smtClean="0">
                <a:solidFill>
                  <a:srgbClr val="FF0000"/>
                </a:solidFill>
              </a:rPr>
              <a:t>+ to-infinitive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429000" y="1905000"/>
            <a:ext cx="838200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vi-VN" sz="2400" b="1" dirty="0" smtClean="0">
                <a:solidFill>
                  <a:srgbClr val="FF0000"/>
                </a:solidFill>
              </a:rPr>
              <a:t>sb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343400" y="2971800"/>
            <a:ext cx="2362200" cy="6096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vi-VN" sz="3200" dirty="0" smtClean="0">
                <a:solidFill>
                  <a:srgbClr val="FF0000"/>
                </a:solidFill>
              </a:rPr>
              <a:t>B. to finish 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14" name="Title 7"/>
          <p:cNvSpPr txBox="1">
            <a:spLocks/>
          </p:cNvSpPr>
          <p:nvPr/>
        </p:nvSpPr>
        <p:spPr>
          <a:xfrm>
            <a:off x="304800" y="228600"/>
            <a:ext cx="1752600" cy="52322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2800" b="1" i="0" u="none" strike="noStrike" kern="1200" cap="all" spc="0" normalizeH="0" baseline="0" noProof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Part 5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vi-VN" dirty="0" smtClean="0"/>
              <a:t>13. That new student in class is ........ Japan.</a:t>
            </a:r>
          </a:p>
          <a:p>
            <a:pPr>
              <a:buNone/>
            </a:pPr>
            <a:endParaRPr lang="vi-VN" dirty="0" smtClean="0"/>
          </a:p>
          <a:p>
            <a:pPr marL="514350" indent="-514350">
              <a:buNone/>
            </a:pPr>
            <a:r>
              <a:rPr lang="vi-VN" dirty="0" smtClean="0"/>
              <a:t>     A. at                  B. on </a:t>
            </a:r>
          </a:p>
          <a:p>
            <a:pPr marL="514350" indent="-514350">
              <a:buNone/>
            </a:pPr>
            <a:r>
              <a:rPr lang="vi-VN" dirty="0" smtClean="0"/>
              <a:t>     C. in                  D. from</a:t>
            </a:r>
          </a:p>
          <a:p>
            <a:pPr marL="514350" indent="-514350">
              <a:buNone/>
            </a:pPr>
            <a:endParaRPr lang="en-US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7391400" y="1828800"/>
            <a:ext cx="990600" cy="1588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3886200" y="2971800"/>
            <a:ext cx="1676400" cy="6096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vi-VN" sz="3200" dirty="0" smtClean="0">
                <a:solidFill>
                  <a:srgbClr val="FF0000"/>
                </a:solidFill>
              </a:rPr>
              <a:t>D. from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8" name="Title 7"/>
          <p:cNvSpPr txBox="1">
            <a:spLocks/>
          </p:cNvSpPr>
          <p:nvPr/>
        </p:nvSpPr>
        <p:spPr>
          <a:xfrm>
            <a:off x="304800" y="228600"/>
            <a:ext cx="1752600" cy="52322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2800" b="1" i="0" u="none" strike="noStrike" kern="1200" cap="all" spc="0" normalizeH="0" baseline="0" noProof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Part 5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686800" cy="4525963"/>
          </a:xfrm>
        </p:spPr>
        <p:txBody>
          <a:bodyPr/>
          <a:lstStyle/>
          <a:p>
            <a:pPr marL="514350" indent="-514350">
              <a:buNone/>
            </a:pPr>
            <a:r>
              <a:rPr lang="vi-VN" dirty="0" smtClean="0"/>
              <a:t>14. It is difficult ........... from England to France.</a:t>
            </a:r>
          </a:p>
          <a:p>
            <a:pPr marL="514350" indent="-514350">
              <a:buNone/>
            </a:pPr>
            <a:endParaRPr lang="vi-VN" dirty="0" smtClean="0"/>
          </a:p>
          <a:p>
            <a:pPr marL="514350" indent="-514350">
              <a:buNone/>
            </a:pPr>
            <a:r>
              <a:rPr lang="vi-VN" dirty="0" smtClean="0"/>
              <a:t>      A. row                   B. rowed</a:t>
            </a:r>
          </a:p>
          <a:p>
            <a:pPr marL="514350" indent="-514350">
              <a:buNone/>
            </a:pPr>
            <a:r>
              <a:rPr lang="vi-VN" dirty="0" smtClean="0"/>
              <a:t>     C. to row                D. row to</a:t>
            </a:r>
          </a:p>
          <a:p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1828800" y="2133600"/>
            <a:ext cx="1123950" cy="1588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3048000" y="2133600"/>
            <a:ext cx="2286000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vi-VN" sz="2400" b="1" dirty="0" smtClean="0">
                <a:solidFill>
                  <a:srgbClr val="FF0000"/>
                </a:solidFill>
              </a:rPr>
              <a:t>+ to-infinitive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81200" y="2209801"/>
            <a:ext cx="838200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vi-VN" sz="2400" b="1" dirty="0" smtClean="0">
                <a:solidFill>
                  <a:srgbClr val="FF0000"/>
                </a:solidFill>
              </a:rPr>
              <a:t>adj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38200" y="3429000"/>
            <a:ext cx="1981200" cy="6096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vi-VN" sz="3200" dirty="0" smtClean="0">
                <a:solidFill>
                  <a:srgbClr val="FF0000"/>
                </a:solidFill>
              </a:rPr>
              <a:t>C. to row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57200" y="4648200"/>
            <a:ext cx="8229600" cy="984885"/>
          </a:xfrm>
          <a:prstGeom prst="rect">
            <a:avLst/>
          </a:prstGeom>
          <a:solidFill>
            <a:srgbClr val="92D050"/>
          </a:solidFill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vi-VN" sz="2400" b="1" dirty="0" smtClean="0">
                <a:solidFill>
                  <a:srgbClr val="002060"/>
                </a:solidFill>
              </a:rPr>
              <a:t>It’s + adj + to-infinitive:</a:t>
            </a:r>
          </a:p>
          <a:p>
            <a:pPr>
              <a:spcBef>
                <a:spcPts val="1200"/>
              </a:spcBef>
            </a:pPr>
            <a:r>
              <a:rPr lang="vi-VN" sz="2400" b="1" dirty="0" smtClean="0">
                <a:solidFill>
                  <a:srgbClr val="FF0000"/>
                </a:solidFill>
              </a:rPr>
              <a:t>      </a:t>
            </a:r>
            <a:r>
              <a:rPr lang="vi-VN" sz="2400" b="1" dirty="0" smtClean="0">
                <a:solidFill>
                  <a:srgbClr val="7030A0"/>
                </a:solidFill>
              </a:rPr>
              <a:t>Ex: It’s dangerous to to ride the car fastly. </a:t>
            </a:r>
            <a:endParaRPr lang="en-US" sz="2400" b="1" dirty="0">
              <a:solidFill>
                <a:srgbClr val="7030A0"/>
              </a:solidFill>
            </a:endParaRPr>
          </a:p>
        </p:txBody>
      </p:sp>
      <p:sp>
        <p:nvSpPr>
          <p:cNvPr id="11" name="Title 7"/>
          <p:cNvSpPr txBox="1">
            <a:spLocks/>
          </p:cNvSpPr>
          <p:nvPr/>
        </p:nvSpPr>
        <p:spPr>
          <a:xfrm>
            <a:off x="304800" y="457200"/>
            <a:ext cx="1752600" cy="52322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2800" b="1" i="0" u="none" strike="noStrike" kern="1200" cap="all" spc="0" normalizeH="0" baseline="0" noProof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Part 5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None/>
            </a:pPr>
            <a:r>
              <a:rPr lang="vi-VN" dirty="0" smtClean="0"/>
              <a:t>15. I don’t have time ..............for  the </a:t>
            </a:r>
          </a:p>
          <a:p>
            <a:pPr marL="514350" indent="-514350">
              <a:buNone/>
            </a:pPr>
            <a:endParaRPr lang="vi-VN" dirty="0" smtClean="0"/>
          </a:p>
          <a:p>
            <a:pPr marL="514350" indent="-514350">
              <a:buNone/>
            </a:pPr>
            <a:r>
              <a:rPr lang="vi-VN" dirty="0" smtClean="0"/>
              <a:t>cheapest car.</a:t>
            </a:r>
          </a:p>
          <a:p>
            <a:pPr marL="514350" indent="-514350">
              <a:buNone/>
            </a:pPr>
            <a:endParaRPr lang="vi-VN" dirty="0" smtClean="0"/>
          </a:p>
          <a:p>
            <a:pPr marL="514350" indent="-514350">
              <a:buNone/>
            </a:pPr>
            <a:r>
              <a:rPr lang="vi-VN" dirty="0" smtClean="0"/>
              <a:t>      A. look              B. looked</a:t>
            </a:r>
          </a:p>
          <a:p>
            <a:pPr marL="514350" indent="-514350">
              <a:buNone/>
            </a:pPr>
            <a:r>
              <a:rPr lang="vi-VN" dirty="0" smtClean="0"/>
              <a:t>     C. to look           D. looking</a:t>
            </a:r>
            <a:endParaRPr lang="en-US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2514600" y="2209800"/>
            <a:ext cx="1600200" cy="1588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4267200" y="2057400"/>
            <a:ext cx="2286000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vi-VN" sz="2400" b="1" dirty="0" smtClean="0">
                <a:solidFill>
                  <a:srgbClr val="FF0000"/>
                </a:solidFill>
              </a:rPr>
              <a:t>+ to-infinitive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90600" y="4572000"/>
            <a:ext cx="1981200" cy="6096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vi-VN" sz="3200" dirty="0" smtClean="0">
                <a:solidFill>
                  <a:srgbClr val="FF0000"/>
                </a:solidFill>
              </a:rPr>
              <a:t>C. to look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8" name="Title 7"/>
          <p:cNvSpPr txBox="1">
            <a:spLocks/>
          </p:cNvSpPr>
          <p:nvPr/>
        </p:nvSpPr>
        <p:spPr>
          <a:xfrm>
            <a:off x="304800" y="228600"/>
            <a:ext cx="1752600" cy="52322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2800" b="1" i="0" u="none" strike="noStrike" kern="1200" cap="all" spc="0" normalizeH="0" baseline="0" noProof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Part 5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686800" cy="1143000"/>
          </a:xfrm>
        </p:spPr>
        <p:txBody>
          <a:bodyPr>
            <a:normAutofit/>
          </a:bodyPr>
          <a:lstStyle/>
          <a:p>
            <a:pPr algn="l"/>
            <a:r>
              <a:rPr lang="vi-VN" sz="2800" dirty="0" smtClean="0"/>
              <a:t>Complete the sentences with the infinitives or –ing form of the verbs in brackets: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5257800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lnSpc>
                <a:spcPct val="150000"/>
              </a:lnSpc>
              <a:buAutoNum type="arabicPeriod"/>
            </a:pPr>
            <a:r>
              <a:rPr lang="vi-VN" sz="2600" dirty="0" smtClean="0"/>
              <a:t>Can you please stop .........(whistle)? It’s driving me mad!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vi-VN" sz="2600" dirty="0" smtClean="0"/>
              <a:t>On the way home we stopped . ............(buy) a paper.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vi-VN" sz="2600" dirty="0" smtClean="0"/>
              <a:t>“ I can’t reach the shelf. “ Why don’t you try .............(stand) on a chair?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vi-VN" sz="2600" dirty="0" smtClean="0"/>
              <a:t>Please try not .............(annoy) your brother.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vi-VN" sz="2600" dirty="0" smtClean="0"/>
              <a:t>Did you remember ..............(send) mum some flowers on Mothers’ day?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vi-VN" sz="2600" dirty="0" smtClean="0"/>
              <a:t>I remember ................(play) in that park when I was little. </a:t>
            </a:r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4114800" y="1371600"/>
            <a:ext cx="2133600" cy="457200"/>
          </a:xfrm>
          <a:prstGeom prst="rect">
            <a:avLst/>
          </a:prstGeom>
          <a:solidFill>
            <a:srgbClr val="FFFF00"/>
          </a:solidFill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vi-VN" sz="2400" b="1" dirty="0" smtClean="0">
                <a:solidFill>
                  <a:srgbClr val="FF0000"/>
                </a:solidFill>
              </a:rPr>
              <a:t>  whistling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181600" y="2438400"/>
            <a:ext cx="1828800" cy="461665"/>
          </a:xfrm>
          <a:prstGeom prst="rect">
            <a:avLst/>
          </a:prstGeom>
          <a:solidFill>
            <a:srgbClr val="FFFF00"/>
          </a:solidFill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vi-VN" sz="2400" b="1" dirty="0" smtClean="0">
                <a:solidFill>
                  <a:srgbClr val="FF0000"/>
                </a:solidFill>
              </a:rPr>
              <a:t>  to buy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90600" y="3429000"/>
            <a:ext cx="2133600" cy="457200"/>
          </a:xfrm>
          <a:prstGeom prst="rect">
            <a:avLst/>
          </a:prstGeom>
          <a:solidFill>
            <a:srgbClr val="FFFF00"/>
          </a:solidFill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vi-VN" sz="2400" b="1" dirty="0" smtClean="0">
                <a:solidFill>
                  <a:srgbClr val="FF0000"/>
                </a:solidFill>
              </a:rPr>
              <a:t>standing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971800" y="3962400"/>
            <a:ext cx="2133600" cy="457200"/>
          </a:xfrm>
          <a:prstGeom prst="rect">
            <a:avLst/>
          </a:prstGeom>
          <a:solidFill>
            <a:srgbClr val="FFFF00"/>
          </a:solidFill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vi-VN" sz="2400" b="1" dirty="0" smtClean="0">
                <a:solidFill>
                  <a:srgbClr val="FF0000"/>
                </a:solidFill>
              </a:rPr>
              <a:t>to annoy</a:t>
            </a:r>
            <a:endParaRPr lang="en-U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057400" y="762000"/>
            <a:ext cx="5257800" cy="4191000"/>
          </a:xfrm>
          <a:prstGeom prst="rect">
            <a:avLst/>
          </a:prstGeom>
          <a:noFill/>
          <a:ln/>
        </p:spPr>
      </p:pic>
      <p:sp>
        <p:nvSpPr>
          <p:cNvPr id="5" name="WordArt 4"/>
          <p:cNvSpPr>
            <a:spLocks noChangeArrowheads="1" noChangeShapeType="1" noTextEdit="1"/>
          </p:cNvSpPr>
          <p:nvPr/>
        </p:nvSpPr>
        <p:spPr bwMode="gray">
          <a:xfrm>
            <a:off x="838200" y="5029200"/>
            <a:ext cx="7848600" cy="1295400"/>
          </a:xfrm>
          <a:prstGeom prst="rect">
            <a:avLst/>
          </a:prstGeom>
        </p:spPr>
        <p:txBody>
          <a:bodyPr wrap="none" fromWordArt="1">
            <a:prstTxWarp prst="textDeflateInflate">
              <a:avLst>
                <a:gd name="adj" fmla="val 31824"/>
              </a:avLst>
            </a:prstTxWarp>
          </a:bodyPr>
          <a:lstStyle/>
          <a:p>
            <a:r>
              <a:rPr lang="vi-VN" sz="3600" b="1" kern="10" dirty="0" smtClean="0">
                <a:ln w="2857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107763" dir="2700000" algn="ctr" rotWithShape="0">
                    <a:srgbClr val="000000">
                      <a:alpha val="50000"/>
                    </a:srgbClr>
                  </a:outerShdw>
                </a:effectLst>
                <a:latin typeface="Times New Roman"/>
                <a:cs typeface="Times New Roman"/>
              </a:rPr>
              <a:t>Well-done</a:t>
            </a:r>
            <a:r>
              <a:rPr lang="en-US" sz="3600" b="1" kern="10" dirty="0" smtClean="0">
                <a:ln w="2857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107763" dir="2700000" algn="ctr" rotWithShape="0">
                    <a:srgbClr val="000000">
                      <a:alpha val="50000"/>
                    </a:srgbClr>
                  </a:outerShdw>
                </a:effectLst>
                <a:latin typeface="Times New Roman"/>
                <a:cs typeface="Times New Roman"/>
              </a:rPr>
              <a:t> </a:t>
            </a:r>
            <a:r>
              <a:rPr lang="en-US" sz="3600" b="1" kern="10" dirty="0">
                <a:ln w="2857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107763" dir="2700000" algn="ctr" rotWithShape="0">
                    <a:srgbClr val="000000">
                      <a:alpha val="50000"/>
                    </a:srgbClr>
                  </a:outerShdw>
                </a:effectLst>
                <a:latin typeface="Times New Roman"/>
                <a:cs typeface="Times New Roman"/>
              </a:rPr>
              <a:t>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448</TotalTime>
  <Words>847</Words>
  <Application>Microsoft Office PowerPoint</Application>
  <PresentationFormat>On-screen Show (4:3)</PresentationFormat>
  <Paragraphs>205</Paragraphs>
  <Slides>22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Office Theme</vt:lpstr>
      <vt:lpstr>Slide 1</vt:lpstr>
      <vt:lpstr>Unit 3: gerunds and infinitives</vt:lpstr>
      <vt:lpstr>Unit 3</vt:lpstr>
      <vt:lpstr>Review: Gerunds and Infinitives</vt:lpstr>
      <vt:lpstr>Part 5: Incomplete sentences</vt:lpstr>
      <vt:lpstr> Part 5</vt:lpstr>
      <vt:lpstr> Part 5</vt:lpstr>
      <vt:lpstr>Slide 8</vt:lpstr>
      <vt:lpstr> Part 5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Complete the sentences with the infinitives or –ing form of the verbs in brackets:</vt:lpstr>
      <vt:lpstr>Slide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tnh</dc:creator>
  <cp:lastModifiedBy>tnh</cp:lastModifiedBy>
  <cp:revision>27</cp:revision>
  <dcterms:created xsi:type="dcterms:W3CDTF">2016-11-02T03:02:45Z</dcterms:created>
  <dcterms:modified xsi:type="dcterms:W3CDTF">2016-11-09T04:31:30Z</dcterms:modified>
</cp:coreProperties>
</file>